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462" r:id="rId2"/>
    <p:sldId id="288" r:id="rId3"/>
    <p:sldId id="619" r:id="rId4"/>
    <p:sldId id="630" r:id="rId5"/>
    <p:sldId id="605" r:id="rId6"/>
    <p:sldId id="618" r:id="rId7"/>
    <p:sldId id="668" r:id="rId8"/>
    <p:sldId id="669" r:id="rId9"/>
    <p:sldId id="670" r:id="rId10"/>
    <p:sldId id="671" r:id="rId11"/>
    <p:sldId id="672" r:id="rId12"/>
    <p:sldId id="673" r:id="rId13"/>
    <p:sldId id="726" r:id="rId14"/>
    <p:sldId id="725" r:id="rId15"/>
    <p:sldId id="675" r:id="rId16"/>
    <p:sldId id="676" r:id="rId17"/>
    <p:sldId id="677" r:id="rId18"/>
    <p:sldId id="678" r:id="rId19"/>
    <p:sldId id="680" r:id="rId20"/>
    <p:sldId id="679" r:id="rId21"/>
    <p:sldId id="681" r:id="rId22"/>
    <p:sldId id="682" r:id="rId23"/>
    <p:sldId id="683" r:id="rId24"/>
    <p:sldId id="684" r:id="rId25"/>
    <p:sldId id="685" r:id="rId26"/>
    <p:sldId id="686" r:id="rId27"/>
    <p:sldId id="688" r:id="rId28"/>
    <p:sldId id="727" r:id="rId29"/>
    <p:sldId id="689" r:id="rId30"/>
    <p:sldId id="690" r:id="rId31"/>
    <p:sldId id="691" r:id="rId32"/>
    <p:sldId id="692" r:id="rId33"/>
    <p:sldId id="693" r:id="rId34"/>
    <p:sldId id="694" r:id="rId35"/>
    <p:sldId id="695" r:id="rId36"/>
    <p:sldId id="696" r:id="rId37"/>
    <p:sldId id="697" r:id="rId38"/>
    <p:sldId id="698" r:id="rId39"/>
    <p:sldId id="699" r:id="rId40"/>
    <p:sldId id="700" r:id="rId41"/>
    <p:sldId id="701" r:id="rId42"/>
    <p:sldId id="702" r:id="rId43"/>
    <p:sldId id="703" r:id="rId44"/>
    <p:sldId id="728" r:id="rId45"/>
    <p:sldId id="704" r:id="rId46"/>
    <p:sldId id="705" r:id="rId47"/>
    <p:sldId id="706" r:id="rId48"/>
    <p:sldId id="707" r:id="rId49"/>
    <p:sldId id="708" r:id="rId50"/>
    <p:sldId id="709" r:id="rId51"/>
    <p:sldId id="710" r:id="rId52"/>
    <p:sldId id="729" r:id="rId53"/>
    <p:sldId id="711" r:id="rId54"/>
    <p:sldId id="712" r:id="rId55"/>
    <p:sldId id="713" r:id="rId56"/>
    <p:sldId id="714" r:id="rId57"/>
    <p:sldId id="715" r:id="rId58"/>
    <p:sldId id="716" r:id="rId59"/>
    <p:sldId id="717" r:id="rId60"/>
    <p:sldId id="730" r:id="rId61"/>
    <p:sldId id="731" r:id="rId62"/>
    <p:sldId id="718" r:id="rId63"/>
    <p:sldId id="719" r:id="rId64"/>
    <p:sldId id="732" r:id="rId65"/>
    <p:sldId id="720" r:id="rId66"/>
    <p:sldId id="721" r:id="rId67"/>
    <p:sldId id="722" r:id="rId68"/>
    <p:sldId id="723" r:id="rId69"/>
    <p:sldId id="724" r:id="rId70"/>
    <p:sldId id="667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 autoAdjust="0"/>
    <p:restoredTop sz="94600" autoAdjust="0"/>
  </p:normalViewPr>
  <p:slideViewPr>
    <p:cSldViewPr snapToGrid="0">
      <p:cViewPr>
        <p:scale>
          <a:sx n="75" d="100"/>
          <a:sy n="75" d="100"/>
        </p:scale>
        <p:origin x="-1168" y="-26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1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8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Picture 15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7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4" name="Picture 13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16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1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1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2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3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Relationship Id="rId3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7-02-25 오후 4.06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425700"/>
            <a:ext cx="4889500" cy="37084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[5/6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[Choose options for your new file]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 smtClean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3761014" y="4354939"/>
            <a:ext cx="2074309" cy="92390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184161" y="4987196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Activity Name : </a:t>
            </a:r>
            <a:r>
              <a:rPr lang="ko-KR" altLang="en-US" sz="1400" b="1" dirty="0" smtClean="0">
                <a:latin typeface="+mn-ea"/>
              </a:rPr>
              <a:t>기본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소스인 </a:t>
            </a:r>
            <a:r>
              <a:rPr lang="en-US" altLang="ko-KR" sz="1400" b="1" dirty="0" smtClean="0">
                <a:latin typeface="+mn-ea"/>
              </a:rPr>
              <a:t>Java </a:t>
            </a:r>
            <a:r>
              <a:rPr lang="ko-KR" altLang="en-US" sz="1400" b="1" dirty="0" smtClean="0">
                <a:latin typeface="+mn-ea"/>
              </a:rPr>
              <a:t>파일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이름으로 지정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Layout Name : </a:t>
            </a:r>
            <a:r>
              <a:rPr lang="ko-KR" altLang="en-US" sz="1400" b="1" dirty="0" smtClean="0">
                <a:latin typeface="+mn-ea"/>
              </a:rPr>
              <a:t>기본 화면인 </a:t>
            </a:r>
            <a:r>
              <a:rPr lang="en-US" altLang="ko-KR" sz="1400" b="1" dirty="0" smtClean="0">
                <a:latin typeface="+mn-ea"/>
              </a:rPr>
              <a:t>XML </a:t>
            </a:r>
            <a:r>
              <a:rPr lang="ko-KR" altLang="en-US" sz="1400" b="1" dirty="0" smtClean="0">
                <a:latin typeface="+mn-ea"/>
              </a:rPr>
              <a:t>파일 이름으로 </a:t>
            </a:r>
            <a:r>
              <a:rPr lang="ko-KR" altLang="en-US" sz="1400" b="1" dirty="0" smtClean="0">
                <a:latin typeface="+mn-ea"/>
              </a:rPr>
              <a:t>지</a:t>
            </a:r>
            <a:r>
              <a:rPr lang="ko-KR" altLang="en-US" sz="1400" b="1" dirty="0" smtClean="0">
                <a:latin typeface="+mn-ea"/>
              </a:rPr>
              <a:t>정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[6/6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08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425700"/>
            <a:ext cx="5448300" cy="42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[1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1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1100"/>
            <a:ext cx="615214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b="1" dirty="0" smtClean="0"/>
              <a:t>‘</a:t>
            </a:r>
            <a:r>
              <a:rPr lang="en-US" b="1" dirty="0" err="1"/>
              <a:t>AppTheme</a:t>
            </a:r>
            <a:r>
              <a:rPr lang="en-US" b="1" dirty="0"/>
              <a:t> ’를 클릭해서 [</a:t>
            </a:r>
            <a:r>
              <a:rPr lang="en-US" b="1" dirty="0" err="1"/>
              <a:t>Holo</a:t>
            </a:r>
            <a:r>
              <a:rPr lang="en-US" b="1" dirty="0"/>
              <a:t> Light ]-[</a:t>
            </a:r>
            <a:r>
              <a:rPr lang="en-US" b="1" dirty="0" err="1" smtClean="0"/>
              <a:t>Holo.Light.DarkActionBar</a:t>
            </a:r>
            <a:r>
              <a:rPr lang="en-US" b="1" dirty="0" smtClean="0"/>
              <a:t>]</a:t>
            </a:r>
            <a:r>
              <a:rPr lang="ko-KR" altLang="en-US" b="1" dirty="0" smtClean="0"/>
              <a:t>를 선</a:t>
            </a:r>
            <a:r>
              <a:rPr lang="ko-KR" altLang="en-US" b="1" dirty="0" smtClean="0"/>
              <a:t>택</a:t>
            </a:r>
            <a:endParaRPr lang="en-US" altLang="ko-KR" sz="18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8" name="Picture 7" descr="스크린샷 2017-02-25 오후 4.11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514600"/>
            <a:ext cx="6324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옮김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오른쪽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9" name="Picture 8" descr="스크린샷 2017-02-25 오후 4.12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857500"/>
            <a:ext cx="6741459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15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413000"/>
            <a:ext cx="495233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4.19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876847"/>
            <a:ext cx="3999689" cy="36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</a:t>
            </a:r>
            <a:r>
              <a:rPr lang="en-US" altLang="ko-KR" b="1" dirty="0" smtClean="0"/>
              <a:t>Tree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선택</a:t>
            </a: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20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451100"/>
            <a:ext cx="6692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1/4]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489200"/>
            <a:ext cx="657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[2/4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선택 </a:t>
            </a:r>
            <a:endParaRPr lang="en-US" altLang="ko-KR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4.2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9200"/>
            <a:ext cx="4292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[3/4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실행결과 화면이 나타남</a:t>
            </a:r>
            <a:endParaRPr lang="en-US" altLang="ko-KR" b="1" dirty="0"/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25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428584"/>
            <a:ext cx="3924300" cy="38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스크린샷 2017-02-25 오후 4.2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428584"/>
            <a:ext cx="3924300" cy="388331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[4/4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AVD</a:t>
            </a:r>
            <a:r>
              <a:rPr lang="ko-KR" altLang="en-US" b="1" dirty="0" smtClean="0"/>
              <a:t>의 초기화면으로 돌아가려면 돌아가기</a:t>
            </a:r>
            <a:r>
              <a:rPr lang="en-US" altLang="ko-KR" b="1" dirty="0" smtClean="0"/>
              <a:t>(Back) </a:t>
            </a:r>
            <a:r>
              <a:rPr lang="ko-KR" altLang="en-US" b="1" dirty="0" smtClean="0"/>
              <a:t>버튼이나 </a:t>
            </a:r>
            <a:r>
              <a:rPr lang="en-US" altLang="ko-KR" b="1" dirty="0" smtClean="0"/>
              <a:t>[ESC]</a:t>
            </a:r>
            <a:r>
              <a:rPr lang="ko-KR" altLang="en-US" b="1" dirty="0" smtClean="0"/>
              <a:t>를 누름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3344547" y="3356270"/>
            <a:ext cx="1033903" cy="9490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4.26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886200"/>
            <a:ext cx="2489200" cy="24257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 bwMode="auto">
          <a:xfrm flipH="1" flipV="1">
            <a:off x="4377872" y="3797490"/>
            <a:ext cx="1280160" cy="80583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2" y="1190352"/>
            <a:ext cx="8210550" cy="10287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20319"/>
            <a:ext cx="770195" cy="6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Picture 1" descr="스크린샷 2017-02-25 오후 4.2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244600"/>
            <a:ext cx="6324377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Picture 1" descr="스크린샷 2017-02-25 오후 4.2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226635"/>
            <a:ext cx="5158555" cy="54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7-02-25 오후 4.3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30300"/>
            <a:ext cx="6705600" cy="47371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명칭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5531" y="5150843"/>
            <a:ext cx="5384619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돌아가기</a:t>
            </a:r>
            <a:r>
              <a:rPr lang="en-US" altLang="ko-KR" sz="1400" b="1" dirty="0" smtClean="0">
                <a:latin typeface="+mn-ea"/>
              </a:rPr>
              <a:t>(Back) </a:t>
            </a:r>
            <a:r>
              <a:rPr lang="ko-KR" altLang="en-US" sz="1400" b="1" dirty="0" smtClean="0">
                <a:latin typeface="+mn-ea"/>
              </a:rPr>
              <a:t>버튼</a:t>
            </a:r>
            <a:r>
              <a:rPr lang="en-US" altLang="ko-KR" sz="1400" b="1" dirty="0" smtClean="0">
                <a:latin typeface="+mn-ea"/>
              </a:rPr>
              <a:t> 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[ESC]</a:t>
            </a:r>
            <a:r>
              <a:rPr lang="ko-KR" altLang="en-US" sz="1400" b="1" dirty="0" smtClean="0">
                <a:latin typeface="+mn-ea"/>
              </a:rPr>
              <a:t>와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홈</a:t>
            </a:r>
            <a:r>
              <a:rPr lang="en-US" altLang="ko-KR" sz="1400" b="1" dirty="0" smtClean="0">
                <a:latin typeface="+mn-ea"/>
              </a:rPr>
              <a:t>(Home)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[Home]</a:t>
            </a:r>
            <a:r>
              <a:rPr lang="ko-KR" altLang="en-US" sz="1400" b="1" dirty="0" smtClean="0">
                <a:latin typeface="+mn-ea"/>
              </a:rPr>
              <a:t>과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메뉴</a:t>
            </a:r>
            <a:r>
              <a:rPr lang="en-US" altLang="ko-KR" sz="1400" b="1" dirty="0" smtClean="0">
                <a:latin typeface="+mn-ea"/>
              </a:rPr>
              <a:t>(Menu)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옵션 메뉴를 나타냄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상태바</a:t>
            </a:r>
            <a:r>
              <a:rPr lang="en-US" altLang="ko-KR" sz="1400" b="1" dirty="0" smtClean="0">
                <a:latin typeface="+mn-ea"/>
              </a:rPr>
              <a:t>(Status Bar] : 3G </a:t>
            </a:r>
            <a:r>
              <a:rPr lang="ko-KR" altLang="en-US" sz="1400" b="1" dirty="0" err="1" smtClean="0">
                <a:latin typeface="+mn-ea"/>
              </a:rPr>
              <a:t>수신율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배터리 상태 시간 등 나타냄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타이틀 바</a:t>
            </a:r>
            <a:r>
              <a:rPr lang="en-US" altLang="ko-KR" sz="1400" b="1" dirty="0" smtClean="0">
                <a:latin typeface="+mn-ea"/>
              </a:rPr>
              <a:t>(Title Bar) : </a:t>
            </a:r>
            <a:r>
              <a:rPr lang="ko-KR" altLang="en-US" sz="1400" b="1" dirty="0" err="1" smtClean="0">
                <a:latin typeface="+mn-ea"/>
              </a:rPr>
              <a:t>안드로이드</a:t>
            </a:r>
            <a:r>
              <a:rPr lang="ko-KR" altLang="en-US" sz="1400" b="1" dirty="0" smtClean="0">
                <a:latin typeface="+mn-ea"/>
              </a:rPr>
              <a:t> 프로젝트 이름 나타냄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168900" y="3505200"/>
            <a:ext cx="958941" cy="16456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[1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전환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06" y="5426095"/>
            <a:ext cx="2704692" cy="19713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 bwMode="auto">
          <a:xfrm flipH="1">
            <a:off x="3015827" y="4335236"/>
            <a:ext cx="1722179" cy="1638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398076" y="3689123"/>
            <a:ext cx="1162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[Ctrl]+</a:t>
            </a:r>
            <a:r>
              <a:rPr lang="en-US" altLang="ko-KR" sz="1400" b="1" dirty="0" smtClean="0">
                <a:latin typeface="+mn-ea"/>
              </a:rPr>
              <a:t>[</a:t>
            </a:r>
            <a:r>
              <a:rPr lang="en-US" altLang="ko-KR" sz="1400" b="1" dirty="0">
                <a:latin typeface="+mn-ea"/>
              </a:rPr>
              <a:t>←</a:t>
            </a:r>
            <a:r>
              <a:rPr lang="en-US" altLang="ko-KR" sz="1400" b="1" dirty="0" smtClean="0">
                <a:latin typeface="+mn-ea"/>
              </a:rPr>
              <a:t>]</a:t>
            </a:r>
          </a:p>
          <a:p>
            <a:r>
              <a:rPr lang="en-US" altLang="ko-KR" sz="1400" b="1" dirty="0" smtClean="0">
                <a:latin typeface="+mn-ea"/>
              </a:rPr>
              <a:t>[</a:t>
            </a:r>
            <a:r>
              <a:rPr lang="en-US" altLang="ko-KR" sz="1400" b="1" dirty="0">
                <a:latin typeface="+mn-ea"/>
              </a:rPr>
              <a:t>Ctrl]+</a:t>
            </a:r>
            <a:r>
              <a:rPr lang="en-US" altLang="ko-KR" sz="1400" b="1" dirty="0" smtClean="0">
                <a:latin typeface="+mn-ea"/>
              </a:rPr>
              <a:t>[→]</a:t>
            </a:r>
            <a:endParaRPr lang="en-US" altLang="ko-KR" sz="1400" b="1" dirty="0">
              <a:latin typeface="+mn-ea"/>
            </a:endParaRPr>
          </a:p>
          <a:p>
            <a:endParaRPr lang="ko-KR" altLang="en-US" sz="1400" b="1" dirty="0">
              <a:latin typeface="+mn-ea"/>
            </a:endParaRPr>
          </a:p>
        </p:txBody>
      </p:sp>
      <p:pic>
        <p:nvPicPr>
          <p:cNvPr id="14" name="Picture 13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4.32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9200"/>
            <a:ext cx="2218365" cy="3759200"/>
          </a:xfrm>
          <a:prstGeom prst="rect">
            <a:avLst/>
          </a:prstGeom>
        </p:spPr>
      </p:pic>
      <p:pic>
        <p:nvPicPr>
          <p:cNvPr id="6" name="Picture 5" descr="스크린샷 2017-02-25 오후 4.32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3327399"/>
            <a:ext cx="3441700" cy="21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[2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kern="0" dirty="0" err="1" smtClean="0"/>
              <a:t>알람</a:t>
            </a:r>
            <a:r>
              <a:rPr lang="ko-KR" altLang="en-US" sz="1800" b="1" kern="0" dirty="0" smtClean="0"/>
              <a:t> 추가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론처</a:t>
            </a:r>
            <a:r>
              <a:rPr lang="ko-KR" altLang="en-US" sz="1600" b="1" dirty="0" smtClean="0">
                <a:latin typeface="맑은 고딕" pitchFamily="50" charset="-127"/>
              </a:rPr>
              <a:t> 버튼 클릭 후 시계 </a:t>
            </a:r>
            <a:r>
              <a:rPr lang="ko-KR" altLang="en-US" sz="1600" b="1" dirty="0" smtClean="0">
                <a:latin typeface="맑은 고딕" pitchFamily="50" charset="-127"/>
              </a:rPr>
              <a:t>버튼 </a:t>
            </a:r>
            <a:r>
              <a:rPr lang="ko-KR" altLang="en-US" sz="1600" b="1" dirty="0" smtClean="0">
                <a:latin typeface="맑은 고딕" pitchFamily="50" charset="-127"/>
              </a:rPr>
              <a:t>선</a:t>
            </a:r>
            <a:r>
              <a:rPr lang="ko-KR" altLang="en-US" sz="1600" b="1" dirty="0" smtClean="0">
                <a:latin typeface="맑은 고딕" pitchFamily="50" charset="-127"/>
              </a:rPr>
              <a:t>택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아래쪽의 </a:t>
            </a:r>
            <a:r>
              <a:rPr lang="ko-KR" altLang="en-US" sz="1600" b="1" dirty="0"/>
              <a:t>‘</a:t>
            </a:r>
            <a:r>
              <a:rPr lang="en-US" altLang="ko-KR" sz="1600" b="1" dirty="0"/>
              <a:t>+’</a:t>
            </a:r>
            <a:r>
              <a:rPr lang="ko-KR" altLang="en-US" sz="1600" b="1" dirty="0"/>
              <a:t>를 클릭해서 알람 시간을 더 </a:t>
            </a:r>
            <a:r>
              <a:rPr lang="ko-KR" altLang="en-US" sz="1600" b="1" dirty="0" smtClean="0"/>
              <a:t>추</a:t>
            </a:r>
            <a:r>
              <a:rPr lang="ko-KR" altLang="en-US" sz="1600" b="1" dirty="0" smtClean="0"/>
              <a:t>가</a:t>
            </a:r>
            <a:endParaRPr lang="en-US" altLang="ko-KR" sz="1600" b="1" dirty="0"/>
          </a:p>
        </p:txBody>
      </p:sp>
      <p:pic>
        <p:nvPicPr>
          <p:cNvPr id="13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14" name="Picture 13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3" name="Picture 2" descr="스크린샷 2017-02-25 오후 5.13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134226"/>
            <a:ext cx="3568700" cy="33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바탕화면에</a:t>
            </a:r>
            <a:r>
              <a:rPr lang="ko-KR" altLang="en-US" sz="1600" b="1" dirty="0" smtClean="0">
                <a:latin typeface="맑은 고딕" pitchFamily="50" charset="-127"/>
              </a:rPr>
              <a:t>서</a:t>
            </a:r>
            <a:r>
              <a:rPr lang="ko-KR" altLang="en-US" sz="1600" b="1" dirty="0" smtClean="0">
                <a:latin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</a:rPr>
              <a:t>카메라 </a:t>
            </a:r>
            <a:r>
              <a:rPr lang="ko-KR" altLang="en-US" sz="1600" b="1" dirty="0">
                <a:latin typeface="맑은 고딕" pitchFamily="50" charset="-127"/>
              </a:rPr>
              <a:t>버튼 </a:t>
            </a:r>
            <a:r>
              <a:rPr lang="ko-KR" altLang="en-US" sz="1600" b="1" dirty="0" smtClean="0">
                <a:latin typeface="맑은 고딕" pitchFamily="50" charset="-127"/>
              </a:rPr>
              <a:t>클</a:t>
            </a:r>
            <a:r>
              <a:rPr lang="ko-KR" altLang="en-US" sz="1600" b="1" dirty="0" smtClean="0">
                <a:latin typeface="맑은 고딕" pitchFamily="50" charset="-127"/>
              </a:rPr>
              <a:t>릭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셔터 </a:t>
            </a:r>
            <a:r>
              <a:rPr lang="ko-KR" altLang="en-US" sz="1600" b="1" dirty="0"/>
              <a:t>버튼을 클릭하면 가상 화면이 </a:t>
            </a:r>
            <a:r>
              <a:rPr lang="ko-KR" altLang="en-US" sz="1600" b="1" dirty="0" smtClean="0"/>
              <a:t>촬영</a:t>
            </a:r>
            <a:endParaRPr lang="en-US" altLang="ko-KR" sz="1600" b="1" dirty="0"/>
          </a:p>
        </p:txBody>
      </p:sp>
      <p:pic>
        <p:nvPicPr>
          <p:cNvPr id="10" name="Picture 9" descr="스크린샷 2017-02-25 오후 5.17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225800"/>
            <a:ext cx="1970523" cy="3390900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갤러리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바탕화면에서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갤러리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클릭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사진의 편</a:t>
            </a:r>
            <a:r>
              <a:rPr lang="ko-KR" altLang="en-US" sz="1600" b="1" dirty="0" smtClean="0"/>
              <a:t>집</a:t>
            </a:r>
            <a:r>
              <a:rPr lang="en-US" altLang="ko-KR" sz="1600" b="1" dirty="0" smtClean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</a:t>
            </a:r>
            <a:r>
              <a:rPr lang="ko-KR" altLang="en-US" sz="1600" b="1" dirty="0" smtClean="0"/>
              <a:t>작업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2" name="Picture 11" descr="스크린샷 2017-02-25 오후 5.20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92" y="3200400"/>
            <a:ext cx="588148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</a:rPr>
              <a:t>웹브라우저</a:t>
            </a:r>
            <a:r>
              <a:rPr lang="ko-KR" altLang="en-US" sz="1600" b="1" dirty="0" smtClean="0">
                <a:latin typeface="맑은 고딕" pitchFamily="50" charset="-127"/>
              </a:rPr>
              <a:t> 클릭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2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0522"/>
            <a:ext cx="4318000" cy="36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애플리케이션의 기본적인 작성법을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AVD</a:t>
            </a:r>
            <a:r>
              <a:rPr lang="ko-KR" altLang="en-US" sz="2400" b="1" dirty="0" smtClean="0"/>
              <a:t>의 명칭을 파악한다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프로젝트의 구성을 파악한다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메뉴</a:t>
            </a:r>
            <a:r>
              <a:rPr lang="en-US" altLang="ko-KR" sz="1600" b="1" dirty="0" smtClean="0">
                <a:latin typeface="맑은 고딕" pitchFamily="50" charset="-127"/>
              </a:rPr>
              <a:t>{MENU} </a:t>
            </a:r>
            <a:r>
              <a:rPr lang="ko-KR" altLang="en-US" sz="1600" b="1" dirty="0" smtClean="0">
                <a:latin typeface="맑은 고딕" pitchFamily="50" charset="-127"/>
              </a:rPr>
              <a:t>버튼을 클릭한 후 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배경화면</a:t>
            </a:r>
            <a:r>
              <a:rPr lang="en-US" altLang="ko-KR" sz="1600" b="1" dirty="0" smtClean="0">
                <a:latin typeface="맑은 고딕" pitchFamily="50" charset="-127"/>
              </a:rPr>
              <a:t>] </a:t>
            </a:r>
            <a:r>
              <a:rPr lang="ko-KR" altLang="en-US" sz="1600" b="1" dirty="0" smtClean="0">
                <a:latin typeface="맑은 고딕" pitchFamily="50" charset="-127"/>
              </a:rPr>
              <a:t>선택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22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794000"/>
            <a:ext cx="6215858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6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AVD </a:t>
            </a:r>
            <a:r>
              <a:rPr lang="ko-KR" altLang="en-US" b="1" dirty="0" smtClean="0">
                <a:latin typeface="맑은 고딕" pitchFamily="50" charset="-127"/>
              </a:rPr>
              <a:t>설정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론처</a:t>
            </a:r>
            <a:r>
              <a:rPr lang="ko-KR" altLang="en-US" sz="1600" b="1" dirty="0" smtClean="0">
                <a:latin typeface="맑은 고딕" pitchFamily="50" charset="-127"/>
              </a:rPr>
              <a:t> 버튼 클</a:t>
            </a:r>
            <a:r>
              <a:rPr lang="ko-KR" altLang="en-US" sz="1600" b="1" dirty="0" smtClean="0">
                <a:latin typeface="맑은 고딕" pitchFamily="50" charset="-127"/>
              </a:rPr>
              <a:t>릭</a:t>
            </a:r>
            <a:r>
              <a:rPr lang="ko-KR" altLang="en-US" sz="1600" b="1" dirty="0" smtClean="0">
                <a:latin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</a:rPr>
              <a:t>후</a:t>
            </a:r>
            <a:r>
              <a:rPr lang="en-US" altLang="ko-KR" sz="1600" b="1" dirty="0" smtClean="0">
                <a:latin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설정</a:t>
            </a:r>
            <a:r>
              <a:rPr lang="en-US" altLang="ko-KR" sz="1600" b="1" dirty="0" smtClean="0">
                <a:latin typeface="맑은 고딕" pitchFamily="50" charset="-127"/>
              </a:rPr>
              <a:t>]-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디스플레이</a:t>
            </a:r>
            <a:r>
              <a:rPr lang="en-US" altLang="ko-KR" sz="1600" b="1" dirty="0" smtClean="0">
                <a:latin typeface="맑은 고딕" pitchFamily="50" charset="-127"/>
              </a:rPr>
              <a:t>] </a:t>
            </a:r>
            <a:r>
              <a:rPr lang="ko-KR" altLang="en-US" sz="1600" b="1" dirty="0" smtClean="0">
                <a:latin typeface="맑은 고딕" pitchFamily="50" charset="-127"/>
              </a:rPr>
              <a:t>클릭 후 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절전 모드</a:t>
            </a:r>
            <a:r>
              <a:rPr lang="en-US" altLang="ko-KR" sz="1600" b="1" dirty="0" smtClean="0">
                <a:latin typeface="맑은 고딕" pitchFamily="50" charset="-127"/>
              </a:rPr>
              <a:t>] </a:t>
            </a:r>
            <a:r>
              <a:rPr lang="ko-KR" altLang="en-US" sz="1600" b="1" dirty="0" smtClean="0">
                <a:latin typeface="맑은 고딕" pitchFamily="50" charset="-127"/>
              </a:rPr>
              <a:t>선택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2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816174"/>
            <a:ext cx="5905500" cy="34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</a:rPr>
              <a:t>론처</a:t>
            </a:r>
            <a:r>
              <a:rPr lang="ko-KR" altLang="en-US" sz="1600" b="1" dirty="0" smtClean="0">
                <a:latin typeface="맑은 고딕" pitchFamily="50" charset="-127"/>
              </a:rPr>
              <a:t> 버튼 클릭 후 아이콘을 몇 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 smtClean="0">
                <a:latin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</a:rPr>
              <a:t>삭제</a:t>
            </a:r>
            <a:r>
              <a:rPr lang="en-US" altLang="ko-KR" sz="1600" b="1" dirty="0" smtClean="0">
                <a:latin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66662"/>
            <a:ext cx="8229600" cy="60007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27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175000"/>
            <a:ext cx="3943528" cy="3340100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28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3159279"/>
            <a:ext cx="1933430" cy="33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</a:t>
            </a:r>
            <a:r>
              <a:rPr lang="ko-KR" altLang="en-US" sz="1600" b="1" dirty="0" smtClean="0"/>
              <a:t>프로젝트 닫음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이름을 클릭하면 다시 프로젝트가 열림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폴더 검색해서 </a:t>
            </a:r>
            <a:r>
              <a:rPr lang="ko-KR" altLang="en-US" sz="1600" b="1" dirty="0" smtClean="0"/>
              <a:t>프로젝트를 </a:t>
            </a:r>
            <a:r>
              <a:rPr lang="ko-KR" altLang="en-US" sz="1600" b="1" dirty="0" smtClean="0"/>
              <a:t>열어도 </a:t>
            </a:r>
            <a:r>
              <a:rPr lang="ko-KR" altLang="en-US" sz="1600" b="1" dirty="0"/>
              <a:t>됨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32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098800"/>
            <a:ext cx="4597400" cy="2238352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33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83314"/>
            <a:ext cx="5397500" cy="23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[2/6]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여러 개의 프로젝트를 열려면 </a:t>
            </a:r>
            <a:r>
              <a:rPr lang="en-US" altLang="ko-KR" sz="1600" b="1" dirty="0" smtClean="0"/>
              <a:t>[File]-</a:t>
            </a:r>
            <a:r>
              <a:rPr lang="en-US" altLang="ko-KR" sz="1600" b="1" dirty="0" smtClean="0"/>
              <a:t>[open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Recent</a:t>
            </a:r>
            <a:r>
              <a:rPr lang="en-US" altLang="ko-KR" sz="1600" b="1" dirty="0" smtClean="0"/>
              <a:t>]</a:t>
            </a:r>
            <a:r>
              <a:rPr lang="en-US" altLang="ko-KR" sz="1600" b="1" dirty="0" smtClean="0"/>
              <a:t>-[</a:t>
            </a:r>
            <a:r>
              <a:rPr lang="ko-KR" altLang="en-US" sz="1600" b="1" dirty="0" smtClean="0"/>
              <a:t>프로젝트 이름</a:t>
            </a:r>
            <a:r>
              <a:rPr lang="en-US" altLang="ko-KR" sz="1600" b="1" dirty="0" smtClean="0"/>
              <a:t>]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&lt;New Window&gt;</a:t>
            </a:r>
            <a:r>
              <a:rPr lang="ko-KR" altLang="en-US" sz="1600" b="1" dirty="0" smtClean="0"/>
              <a:t>를 클릭하면 새로운 창이 열려서 여러 개의 프로젝트 동시 작업 가능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34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136899"/>
            <a:ext cx="5880100" cy="18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[3/6]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Android Studio </a:t>
            </a:r>
            <a:r>
              <a:rPr lang="ko-KR" altLang="en-US" b="1" dirty="0" smtClean="0">
                <a:latin typeface="맑은 고딕" pitchFamily="50" charset="-127"/>
              </a:rPr>
              <a:t>프로젝트 내보내기</a:t>
            </a:r>
            <a:r>
              <a:rPr lang="en-US" altLang="ko-KR" b="1" dirty="0" smtClean="0">
                <a:latin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프로젝트가 생성된 폴더를 통째로 복사하거나 압축해서 보내거나 가져오면 됨</a:t>
            </a:r>
            <a:endParaRPr lang="en-US" altLang="ko-KR" sz="16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36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781300"/>
            <a:ext cx="5778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[4/6]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</a:t>
            </a:r>
            <a:r>
              <a:rPr lang="en-US" altLang="ko-KR" sz="1600" b="1" dirty="0" smtClean="0"/>
              <a:t>Import </a:t>
            </a:r>
            <a:r>
              <a:rPr lang="en-US" sz="1600" b="1" dirty="0"/>
              <a:t>project (Eclipse ADT, </a:t>
            </a:r>
            <a:r>
              <a:rPr lang="en-US" sz="1600" b="1" dirty="0" err="1"/>
              <a:t>Gradle</a:t>
            </a:r>
            <a:r>
              <a:rPr lang="en-US" sz="1600" b="1" dirty="0"/>
              <a:t>, etc.</a:t>
            </a:r>
            <a:r>
              <a:rPr lang="en-US" sz="1600" b="1" dirty="0" smtClean="0"/>
              <a:t>)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선택 후 </a:t>
            </a:r>
            <a:r>
              <a:rPr lang="ko-KR" altLang="en-US" sz="1600" b="1" dirty="0" smtClean="0"/>
              <a:t>작성된 </a:t>
            </a:r>
            <a:r>
              <a:rPr lang="ko-KR" altLang="en-US" sz="1600" b="1" dirty="0" smtClean="0"/>
              <a:t>프로젝트 폴더 선택</a:t>
            </a:r>
            <a:endParaRPr lang="en-US" altLang="ko-KR" sz="16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38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32100"/>
            <a:ext cx="7264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[5/6]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가져올 폴더 지정 </a:t>
            </a:r>
            <a:r>
              <a:rPr lang="ko-KR" altLang="en-US" sz="1600" b="1" dirty="0" smtClean="0"/>
              <a:t>후 프로젝트 변환 옵션 체크한 상태에서 </a:t>
            </a:r>
            <a:r>
              <a:rPr lang="en-US" altLang="ko-KR" sz="1600" b="1" dirty="0" smtClean="0"/>
              <a:t>&lt;Finish&gt; </a:t>
            </a:r>
            <a:r>
              <a:rPr lang="ko-KR" altLang="en-US" sz="1600" b="1" dirty="0" smtClean="0"/>
              <a:t>클릭 </a:t>
            </a:r>
            <a:endParaRPr lang="en-US" altLang="ko-KR" sz="1600" b="1" dirty="0" smtClean="0"/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38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806700"/>
            <a:ext cx="4152900" cy="2273300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39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3962400"/>
            <a:ext cx="415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[6/6]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변환 완료된 </a:t>
            </a:r>
            <a:r>
              <a:rPr lang="ko-KR" altLang="en-US" sz="1600" b="1" dirty="0" err="1" smtClean="0"/>
              <a:t>이클립스</a:t>
            </a:r>
            <a:r>
              <a:rPr lang="ko-KR" altLang="en-US" sz="1600" b="1" dirty="0" smtClean="0"/>
              <a:t> 프로젝트는 </a:t>
            </a:r>
            <a:r>
              <a:rPr lang="en-US" altLang="ko-KR" sz="1600" b="1" dirty="0" smtClean="0"/>
              <a:t>Android Studio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프로젝트와 같은 방법으로 사용 </a:t>
            </a:r>
            <a:endParaRPr lang="en-US" altLang="ko-KR" sz="16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74599"/>
            <a:ext cx="8210550" cy="60960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40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794000"/>
            <a:ext cx="7213600" cy="35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" y="1221258"/>
            <a:ext cx="8210550" cy="1343025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" y="1145719"/>
            <a:ext cx="770195" cy="6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처음 만드는 </a:t>
            </a:r>
            <a:r>
              <a:rPr lang="en-US" altLang="ko-KR" sz="2400" b="1" dirty="0">
                <a:latin typeface="맑은 고딕" panose="020B0503020000020004" pitchFamily="50" charset="-127"/>
              </a:rPr>
              <a:t>[Hello Android] </a:t>
            </a:r>
            <a:r>
              <a:rPr lang="ko-KR" altLang="en-US" sz="2400" b="1" dirty="0">
                <a:latin typeface="맑은 고딕" panose="020B0503020000020004" pitchFamily="50" charset="-127"/>
              </a:rPr>
              <a:t>프로그램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AVD </a:t>
            </a:r>
            <a:r>
              <a:rPr lang="ko-KR" altLang="en-US" sz="2400" b="1" dirty="0">
                <a:latin typeface="맑은 고딕" panose="020B0503020000020004" pitchFamily="50" charset="-127"/>
              </a:rPr>
              <a:t>명칭과 사용법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완전한 기능의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애플리케이션 작성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[1/</a:t>
            </a:r>
            <a:r>
              <a:rPr lang="en-US" altLang="ko-KR" sz="2400" dirty="0" smtClean="0"/>
              <a:t>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메뉴 </a:t>
            </a:r>
            <a:r>
              <a:rPr lang="en-US" altLang="ko-KR" sz="1600" b="1" dirty="0"/>
              <a:t>[File ]-[New </a:t>
            </a:r>
            <a:r>
              <a:rPr lang="en-US" altLang="ko-KR" sz="1600" b="1" dirty="0" smtClean="0"/>
              <a:t>Project]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이름은 </a:t>
            </a:r>
            <a:r>
              <a:rPr lang="en-US" altLang="ko-KR" sz="1600" b="1" dirty="0" err="1" smtClean="0"/>
              <a:t>BaseApp</a:t>
            </a:r>
            <a:r>
              <a:rPr lang="ko-KR" altLang="en-US" sz="1600" b="1" dirty="0" smtClean="0"/>
              <a:t>이라고 지정 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41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136900"/>
            <a:ext cx="6832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[2/</a:t>
            </a:r>
            <a:r>
              <a:rPr lang="en-US" altLang="ko-KR" sz="2400" dirty="0" smtClean="0"/>
              <a:t>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[Select the form factors your app will run on]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 err="1"/>
              <a:t>앱을</a:t>
            </a:r>
            <a:r>
              <a:rPr lang="ko-KR" altLang="en-US" sz="1600" b="1" dirty="0"/>
              <a:t> 실행한 환경을 선택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5.44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4953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[3/</a:t>
            </a:r>
            <a:r>
              <a:rPr lang="en-US" altLang="ko-KR" sz="2400" dirty="0" smtClean="0"/>
              <a:t>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activity to Mobile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디폴트인 </a:t>
            </a:r>
            <a:r>
              <a:rPr lang="en-US" altLang="ko-KR" sz="1600" b="1" dirty="0" smtClean="0"/>
              <a:t>Empty Activity</a:t>
            </a:r>
            <a:r>
              <a:rPr lang="ko-KR" altLang="en-US" sz="1600" b="1" dirty="0" smtClean="0"/>
              <a:t>가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</a:t>
            </a:r>
            <a:r>
              <a:rPr lang="en-US" altLang="ko-KR" sz="1600" b="1" dirty="0"/>
              <a:t>Choose options for your new file]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5.45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098800"/>
            <a:ext cx="4333081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[4/</a:t>
            </a:r>
            <a:r>
              <a:rPr lang="en-US" altLang="ko-KR" sz="2400" dirty="0" smtClean="0"/>
              <a:t>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 smtClean="0"/>
              <a:t>[</a:t>
            </a:r>
            <a:r>
              <a:rPr lang="en-US" altLang="ko-KR" sz="1600" b="1" dirty="0" smtClean="0"/>
              <a:t>java</a:t>
            </a:r>
            <a:r>
              <a:rPr lang="en-US" altLang="ko-KR" sz="1600" b="1" dirty="0" smtClean="0"/>
              <a:t>]-</a:t>
            </a:r>
            <a:r>
              <a:rPr lang="fr-FR" sz="1600" b="1" dirty="0" smtClean="0"/>
              <a:t>[</a:t>
            </a:r>
            <a:r>
              <a:rPr lang="fr-FR" sz="1600" b="1" dirty="0" err="1" smtClean="0"/>
              <a:t>com.cookandroid.baseapp</a:t>
            </a:r>
            <a:r>
              <a:rPr lang="fr-FR" sz="1600" b="1" dirty="0" smtClean="0"/>
              <a:t>]</a:t>
            </a:r>
            <a:r>
              <a:rPr lang="en-US" altLang="ko-KR" sz="1600" b="1" dirty="0" smtClean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가 </a:t>
            </a:r>
            <a:r>
              <a:rPr lang="ko-KR" altLang="en-US" sz="1600" b="1" dirty="0" smtClean="0"/>
              <a:t>기본적으로</a:t>
            </a:r>
            <a:r>
              <a:rPr lang="en-US" altLang="ko-KR" sz="1600" b="1" dirty="0" smtClean="0"/>
              <a:t> </a:t>
            </a:r>
          </a:p>
          <a:p>
            <a:pPr marL="539750" lvl="2" indent="0">
              <a:buNone/>
            </a:pPr>
            <a:r>
              <a:rPr lang="ko-KR" altLang="en-US" sz="1600" b="1" dirty="0" smtClean="0"/>
              <a:t>      </a:t>
            </a:r>
            <a:r>
              <a:rPr lang="ko-KR" altLang="en-US" sz="1600" b="1" dirty="0" smtClean="0"/>
              <a:t>열려있을 것</a:t>
            </a:r>
            <a:r>
              <a:rPr lang="en-US" altLang="ko-KR" sz="1600" b="1" dirty="0" smtClean="0"/>
              <a:t>.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 smtClean="0"/>
              <a:t>activity_main.xml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r>
              <a:rPr lang="ko-KR" altLang="en-US" sz="1600" b="1" dirty="0" smtClean="0"/>
              <a:t>하</a:t>
            </a:r>
            <a:r>
              <a:rPr lang="ko-KR" altLang="en-US" sz="1600" b="1" dirty="0" smtClean="0"/>
              <a:t>고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</a:t>
            </a:r>
            <a:r>
              <a:rPr lang="en-US" altLang="ko-KR" sz="1600" b="1" dirty="0" smtClean="0"/>
              <a:t>Design] </a:t>
            </a:r>
            <a:r>
              <a:rPr lang="ko-KR" altLang="en-US" sz="1600" b="1" dirty="0"/>
              <a:t>탭을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33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153622"/>
            <a:ext cx="5791200" cy="32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[5/25]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5702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37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806700"/>
            <a:ext cx="589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</a:t>
            </a:r>
            <a:r>
              <a:rPr lang="ko-KR" altLang="en-US" sz="1600" b="1" dirty="0" smtClean="0"/>
              <a:t>나옴</a:t>
            </a:r>
            <a:r>
              <a:rPr lang="en-US" altLang="ko-KR" sz="1600" b="1" dirty="0" smtClean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그 중에서 </a:t>
            </a:r>
            <a:r>
              <a:rPr lang="en-US" altLang="ko-KR" sz="1600" b="1" dirty="0" err="1" smtClean="0"/>
              <a:t>layout_height</a:t>
            </a:r>
            <a:r>
              <a:rPr lang="ko-KR" altLang="en-US" sz="1600" b="1" dirty="0"/>
              <a:t>를 </a:t>
            </a:r>
            <a:r>
              <a:rPr lang="ko-KR" altLang="en-US" sz="1600" b="1" dirty="0" err="1"/>
              <a:t>더블클릭해서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선택하면 </a:t>
            </a:r>
            <a:r>
              <a:rPr lang="ko-KR" altLang="en-US" sz="1600" b="1" dirty="0" err="1" smtClean="0"/>
              <a:t>자동완성됨</a:t>
            </a:r>
            <a:endParaRPr lang="en-US" altLang="ko-KR" sz="1600" b="1" dirty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38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136900"/>
            <a:ext cx="5842000" cy="32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/>
              <a:t>쌍따옴표</a:t>
            </a:r>
            <a:r>
              <a:rPr lang="en-US" altLang="ko-KR" sz="1600" b="1" dirty="0" smtClean="0"/>
              <a:t>(“ “)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안에 커서를 </a:t>
            </a:r>
            <a:r>
              <a:rPr lang="ko-KR" altLang="en-US" sz="1600" b="1" dirty="0" err="1" smtClean="0"/>
              <a:t>가져다놓고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[Ctrl]+[Space Bar]</a:t>
            </a:r>
            <a:r>
              <a:rPr lang="ko-KR" altLang="en-US" sz="1600" b="1" dirty="0" smtClean="0"/>
              <a:t>를 누르면 내용을 쓸 수 있음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39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857500"/>
            <a:ext cx="609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1</a:t>
            </a:r>
            <a:r>
              <a:rPr lang="ko-KR" altLang="en-US" sz="1800" b="1" dirty="0" smtClean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[9/25]</a:t>
            </a:r>
            <a:endParaRPr lang="ko-KR" altLang="en-US" sz="2400" dirty="0" smtClean="0"/>
          </a:p>
        </p:txBody>
      </p:sp>
      <p:pic>
        <p:nvPicPr>
          <p:cNvPr id="2" name="Picture 1" descr="스크린샷 2017-02-26 오후 12.4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638299"/>
            <a:ext cx="7721600" cy="46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[10/25]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[res]-[values]-[strings.xml]</a:t>
            </a:r>
            <a:r>
              <a:rPr lang="ko-KR" altLang="en-US" sz="1600" b="1" dirty="0" smtClean="0"/>
              <a:t>을 </a:t>
            </a:r>
            <a:r>
              <a:rPr lang="ko-KR" altLang="en-US" sz="1600" b="1" dirty="0" err="1" smtClean="0"/>
              <a:t>더블클릭해서</a:t>
            </a:r>
            <a:r>
              <a:rPr lang="ko-KR" altLang="en-US" sz="1600" b="1" dirty="0" smtClean="0"/>
              <a:t> 코드 확인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4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850118"/>
            <a:ext cx="5930900" cy="35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7-02-25 오후 3.3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82700"/>
            <a:ext cx="7274066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11/25]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strBtn1 </a:t>
            </a:r>
            <a:r>
              <a:rPr lang="ko-KR" altLang="en-US" sz="1600" b="1" dirty="0" smtClean="0"/>
              <a:t>문자열을 추가한 후 저장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42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7200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12/25]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Activity_main.xml</a:t>
            </a:r>
            <a:r>
              <a:rPr lang="ko-KR" altLang="en-US" sz="1600" b="1" dirty="0" smtClean="0"/>
              <a:t>에서 하단의 </a:t>
            </a:r>
            <a:r>
              <a:rPr lang="en-US" altLang="ko-KR" sz="1600" b="1" dirty="0" smtClean="0"/>
              <a:t>[Design] </a:t>
            </a:r>
            <a:r>
              <a:rPr lang="ko-KR" altLang="en-US" sz="1600" b="1" dirty="0" smtClean="0"/>
              <a:t>탭을 클릭해서 그래픽 화면으로 확인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43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2794000"/>
            <a:ext cx="4927600" cy="3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13/25]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</a:t>
            </a:r>
            <a:r>
              <a:rPr lang="en-US" altLang="ko-KR" sz="1600" b="1" dirty="0" smtClean="0"/>
              <a:t>app’] </a:t>
            </a:r>
            <a:r>
              <a:rPr lang="ko-KR" altLang="en-US" sz="1600" b="1" dirty="0" smtClean="0"/>
              <a:t>아이콘 </a:t>
            </a:r>
            <a:r>
              <a:rPr lang="ko-KR" altLang="en-US" sz="1600" b="1" dirty="0"/>
              <a:t>클릭</a:t>
            </a:r>
            <a:endParaRPr lang="en-US" altLang="ko-KR" sz="1600" b="1" dirty="0" smtClean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8" name="Picture 7" descr="스크린샷 2017-02-26 오후 12.47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819400"/>
            <a:ext cx="3263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[java]-[</a:t>
            </a:r>
            <a:r>
              <a:rPr lang="ko-KR" altLang="en-US" sz="1600" b="1" dirty="0" smtClean="0"/>
              <a:t>패키지 이름</a:t>
            </a:r>
            <a:r>
              <a:rPr lang="en-US" altLang="ko-KR" sz="1600" b="1" dirty="0" smtClean="0"/>
              <a:t>]-[</a:t>
            </a:r>
            <a:r>
              <a:rPr lang="en-US" altLang="ko-KR" sz="1600" b="1" dirty="0" err="1" smtClean="0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</a:t>
            </a:r>
            <a:r>
              <a:rPr lang="ko-KR" altLang="en-US" sz="1600" b="1" dirty="0" err="1" smtClean="0"/>
              <a:t>더블클릭하면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Java </a:t>
            </a:r>
            <a:r>
              <a:rPr lang="ko-KR" altLang="en-US" sz="1600" b="1" dirty="0" smtClean="0"/>
              <a:t>코드가 열림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48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2099"/>
            <a:ext cx="3759200" cy="26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15/25]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</a:t>
            </a:r>
            <a:r>
              <a:rPr lang="ko-KR" altLang="en-US" sz="1600" b="1" dirty="0" smtClean="0"/>
              <a:t>구성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50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819400"/>
            <a:ext cx="631184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/>
              <a:t>(+) </a:t>
            </a:r>
            <a:r>
              <a:rPr lang="ko-KR" altLang="en-US" sz="1600" b="1" dirty="0"/>
              <a:t>아이콘을 클릭하면 행이 </a:t>
            </a:r>
            <a:r>
              <a:rPr lang="ko-KR" altLang="en-US" sz="1600" b="1" dirty="0" smtClean="0"/>
              <a:t>확장됨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[Ctrl]+[Alt]+[O</a:t>
            </a:r>
            <a:r>
              <a:rPr lang="en-US" altLang="ko-KR" sz="1600" b="1" dirty="0"/>
              <a:t>]</a:t>
            </a:r>
            <a:r>
              <a:rPr lang="ko-KR" altLang="en-US" sz="1600" b="1" dirty="0" smtClean="0"/>
              <a:t>를 </a:t>
            </a:r>
            <a:r>
              <a:rPr lang="ko-KR" altLang="en-US" sz="1600" b="1" dirty="0" smtClean="0"/>
              <a:t>누르</a:t>
            </a:r>
            <a:r>
              <a:rPr lang="ko-KR" altLang="en-US" sz="1600" b="1" dirty="0" smtClean="0"/>
              <a:t>면 </a:t>
            </a:r>
            <a:r>
              <a:rPr lang="ko-KR" altLang="en-US" sz="1600" b="1" dirty="0" smtClean="0"/>
              <a:t>불필요하게 </a:t>
            </a:r>
            <a:r>
              <a:rPr lang="en-US" altLang="ko-KR" sz="1600" b="1" dirty="0"/>
              <a:t>import</a:t>
            </a:r>
            <a:r>
              <a:rPr lang="ko-KR" altLang="en-US" sz="1600" b="1" dirty="0"/>
              <a:t>된 </a:t>
            </a:r>
            <a:r>
              <a:rPr lang="ko-KR" altLang="en-US" sz="1600" b="1" dirty="0" smtClean="0"/>
              <a:t>문장 </a:t>
            </a:r>
            <a:r>
              <a:rPr lang="ko-KR" altLang="en-US" sz="1600" b="1" dirty="0"/>
              <a:t>제거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54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187700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 변</a:t>
            </a:r>
            <a:r>
              <a:rPr lang="ko-KR" altLang="en-US" sz="1600" b="1" dirty="0" smtClean="0"/>
              <a:t>수</a:t>
            </a:r>
            <a:r>
              <a:rPr lang="ko-KR" altLang="en-US" sz="1600" b="1" dirty="0" smtClean="0"/>
              <a:t> 추</a:t>
            </a:r>
            <a:r>
              <a:rPr lang="ko-KR" altLang="en-US" sz="1600" b="1" dirty="0" smtClean="0"/>
              <a:t>가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멤버변수 </a:t>
            </a:r>
            <a:r>
              <a:rPr lang="ko-KR" altLang="en-US" sz="1600" b="1" dirty="0"/>
              <a:t>위치인 </a:t>
            </a:r>
            <a:r>
              <a:rPr lang="en-US" altLang="ko-KR" sz="1600" b="1" dirty="0"/>
              <a:t>@</a:t>
            </a:r>
            <a:r>
              <a:rPr lang="en-US" altLang="ko-KR" sz="1600" b="1" dirty="0" smtClean="0"/>
              <a:t>Override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바로 </a:t>
            </a:r>
            <a:r>
              <a:rPr lang="ko-KR" altLang="en-US" sz="1600" b="1" dirty="0"/>
              <a:t>위에 다음을 입력</a:t>
            </a:r>
            <a:endParaRPr lang="en-US" altLang="ko-KR" sz="1600" b="1" dirty="0" smtClean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149600"/>
            <a:ext cx="6373983" cy="554751"/>
          </a:xfrm>
          <a:prstGeom prst="rect">
            <a:avLst/>
          </a:prstGeom>
        </p:spPr>
      </p:pic>
      <p:pic>
        <p:nvPicPr>
          <p:cNvPr id="4" name="Picture 3" descr="스크린샷 2017-02-26 오후 12.56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721100"/>
            <a:ext cx="6172200" cy="28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[Alt]+[Enter] </a:t>
            </a:r>
            <a:r>
              <a:rPr lang="ko-KR" altLang="en-US" sz="1600" b="1" dirty="0" smtClean="0"/>
              <a:t>누르면 </a:t>
            </a: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과 관련된 클래스가 자동으로  </a:t>
            </a:r>
            <a:r>
              <a:rPr lang="en-US" altLang="ko-KR" sz="1600" b="1" dirty="0" smtClean="0"/>
              <a:t>import</a:t>
            </a:r>
            <a:r>
              <a:rPr lang="ko-KR" altLang="en-US" sz="1600" b="1" dirty="0" smtClean="0"/>
              <a:t>문에 추가됨 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10" name="Picture 9" descr="스크린샷 2017-02-26 오후 1.01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806700"/>
            <a:ext cx="6146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19/25]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메소드를</a:t>
            </a:r>
            <a:r>
              <a:rPr lang="ko-KR" altLang="en-US" sz="1600" b="1" dirty="0" smtClean="0"/>
              <a:t> 사용하여 </a:t>
            </a:r>
            <a:r>
              <a:rPr lang="en-US" altLang="ko-KR" sz="1600" b="1" dirty="0" smtClean="0"/>
              <a:t>activity_main.xml </a:t>
            </a:r>
            <a:r>
              <a:rPr lang="ko-KR" altLang="en-US" sz="1600" b="1" dirty="0" smtClean="0"/>
              <a:t>파일에서 만든 객체에 접근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187700"/>
            <a:ext cx="7200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20</a:t>
            </a:r>
            <a:r>
              <a:rPr lang="en-US" altLang="ko-KR" sz="2400" dirty="0" smtClean="0"/>
              <a:t>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button1.setonc”</a:t>
            </a:r>
            <a:r>
              <a:rPr lang="ko-KR" altLang="en-US" sz="1600" b="1" dirty="0" smtClean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6 오후 1.05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832100"/>
            <a:ext cx="6096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생성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3.5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438399"/>
            <a:ext cx="5054600" cy="3859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21</a:t>
            </a:r>
            <a:r>
              <a:rPr lang="en-US" altLang="ko-KR" sz="2400" dirty="0" smtClean="0"/>
              <a:t>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에 </a:t>
            </a:r>
            <a:r>
              <a:rPr lang="ko-KR" altLang="en-US" sz="1600" b="1" dirty="0"/>
              <a:t>“</a:t>
            </a:r>
            <a:r>
              <a:rPr lang="en-US" altLang="ko-KR" sz="1600" b="1" dirty="0"/>
              <a:t>new </a:t>
            </a:r>
            <a:r>
              <a:rPr lang="en-US" altLang="ko-KR" sz="1600" b="1" dirty="0" smtClean="0"/>
              <a:t>View”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입력 후 </a:t>
            </a:r>
            <a:r>
              <a:rPr lang="en-US" altLang="ko-KR" sz="1600" b="1" dirty="0" err="1" smtClean="0"/>
              <a:t>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8" name="Picture 7" descr="스크린샷 2017-02-26 오후 1.07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832100"/>
            <a:ext cx="5969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22</a:t>
            </a:r>
            <a:r>
              <a:rPr lang="en-US" altLang="ko-KR" sz="2400" dirty="0" smtClean="0"/>
              <a:t>/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 smtClean="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8" name="Picture 7" descr="스크린샷 2017-02-26 오후 1.09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844800"/>
            <a:ext cx="5905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23</a:t>
            </a:r>
            <a:r>
              <a:rPr lang="en-US" altLang="ko-KR" sz="2400" dirty="0" smtClean="0"/>
              <a:t>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버튼을 클릭했을 때 작동하기 </a:t>
            </a:r>
            <a:r>
              <a:rPr lang="ko-KR" altLang="en-US" sz="1600" b="1" dirty="0" err="1" smtClean="0"/>
              <a:t>윈하는</a:t>
            </a:r>
            <a:r>
              <a:rPr lang="ko-KR" altLang="en-US" sz="1600" b="1" dirty="0" smtClean="0"/>
              <a:t> 모든 코드를 </a:t>
            </a:r>
            <a:r>
              <a:rPr lang="en-US" altLang="ko-KR" sz="1600" b="1" dirty="0" err="1" smtClean="0"/>
              <a:t>onClick</a:t>
            </a:r>
            <a:r>
              <a:rPr lang="en-US" altLang="ko-KR" sz="1600" b="1" dirty="0" smtClean="0"/>
              <a:t>()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안에 입력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 bwMode="auto">
          <a:xfrm>
            <a:off x="4735662" y="4060994"/>
            <a:ext cx="4084488" cy="374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.1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2899766"/>
            <a:ext cx="4419599" cy="2907219"/>
          </a:xfrm>
          <a:prstGeom prst="rect">
            <a:avLst/>
          </a:prstGeom>
        </p:spPr>
      </p:pic>
      <p:pic>
        <p:nvPicPr>
          <p:cNvPr id="4" name="Picture 3" descr="스크린샷 2017-02-26 오후 1.1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14" y="3149601"/>
            <a:ext cx="4395985" cy="21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실행 및 결과 확인</a:t>
            </a:r>
            <a:endParaRPr lang="ko-KR" altLang="en-US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</a:t>
            </a:r>
            <a:r>
              <a:rPr lang="en-US" altLang="ko-KR" sz="1600" b="1" dirty="0" smtClean="0"/>
              <a:t>’]</a:t>
            </a:r>
            <a:r>
              <a:rPr lang="ko-KR" altLang="en-US" sz="1600" b="1" dirty="0" smtClean="0"/>
              <a:t>을 </a:t>
            </a:r>
            <a:r>
              <a:rPr lang="ko-KR" altLang="en-US" sz="1600" b="1" dirty="0"/>
              <a:t>클릭해서 프로젝트를 실행</a:t>
            </a:r>
            <a:endParaRPr lang="en-US" altLang="ko-KR" sz="1600" b="1" dirty="0" smtClean="0"/>
          </a:p>
        </p:txBody>
      </p:sp>
      <p:pic>
        <p:nvPicPr>
          <p:cNvPr id="7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4" y="1184124"/>
            <a:ext cx="8201025" cy="590550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6 오후 1.13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32100"/>
            <a:ext cx="259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25/25]</a:t>
            </a:r>
            <a:endParaRPr lang="ko-KR" altLang="en-US" sz="2400" dirty="0" smtClean="0"/>
          </a:p>
        </p:txBody>
      </p:sp>
      <p:pic>
        <p:nvPicPr>
          <p:cNvPr id="8" name="Picture 7" descr="스크린샷 2017-02-26 오후 1.1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55700"/>
            <a:ext cx="5257800" cy="53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Picture 2" descr="스크린샷 2017-02-26 오후 1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58899"/>
            <a:ext cx="8128000" cy="45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Picture 1" descr="스크린샷 2017-02-26 오후 1.1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06500"/>
            <a:ext cx="7289800" cy="51689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[1/3]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7-02-26 오후 1.1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270000"/>
            <a:ext cx="4800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ayout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string.xml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enu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컴파일 되는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들어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있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7-02-25 오후 3.5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87600"/>
            <a:ext cx="4660900" cy="34417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New Project]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창의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[Configure your new project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095898" y="4590515"/>
            <a:ext cx="1331051" cy="90834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Application Name : </a:t>
            </a:r>
            <a:r>
              <a:rPr lang="ko-KR" altLang="en-US" sz="1400" b="1" dirty="0" smtClean="0">
                <a:latin typeface="+mn-ea"/>
              </a:rPr>
              <a:t>프로젝트 이</a:t>
            </a:r>
            <a:r>
              <a:rPr lang="ko-KR" altLang="en-US" sz="1400" b="1" dirty="0" smtClean="0">
                <a:latin typeface="+mn-ea"/>
              </a:rPr>
              <a:t>름</a:t>
            </a:r>
            <a:r>
              <a:rPr lang="ko-KR" altLang="en-US" sz="1400" b="1" dirty="0" smtClean="0">
                <a:latin typeface="+mn-ea"/>
              </a:rPr>
              <a:t>은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자동으로 </a:t>
            </a:r>
            <a:r>
              <a:rPr lang="ko-KR" altLang="en-US" sz="1400" b="1" dirty="0" smtClean="0">
                <a:latin typeface="+mn-ea"/>
              </a:rPr>
              <a:t>애플리케이션 이</a:t>
            </a:r>
            <a:r>
              <a:rPr lang="ko-KR" altLang="en-US" sz="1400" b="1" dirty="0" smtClean="0">
                <a:latin typeface="+mn-ea"/>
              </a:rPr>
              <a:t>름</a:t>
            </a:r>
            <a:r>
              <a:rPr lang="ko-KR" altLang="en-US" sz="1400" b="1" dirty="0" smtClean="0">
                <a:latin typeface="+mn-ea"/>
              </a:rPr>
              <a:t>과 </a:t>
            </a:r>
            <a:r>
              <a:rPr lang="ko-KR" altLang="en-US" sz="1400" b="1" dirty="0">
                <a:latin typeface="+mn-ea"/>
              </a:rPr>
              <a:t>동일하게 </a:t>
            </a:r>
            <a:r>
              <a:rPr lang="ko-KR" altLang="en-US" sz="1400" b="1" dirty="0" smtClean="0">
                <a:latin typeface="+mn-ea"/>
              </a:rPr>
              <a:t>설정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Company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Domain : </a:t>
            </a:r>
            <a:r>
              <a:rPr lang="ko-KR" altLang="en-US" sz="1400" b="1" dirty="0" smtClean="0">
                <a:latin typeface="+mn-ea"/>
              </a:rPr>
              <a:t>회사의 도메인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필자가 가정한 가상 주소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Package Name : </a:t>
            </a:r>
            <a:r>
              <a:rPr lang="ko-KR" altLang="en-US" sz="1400" b="1" dirty="0" smtClean="0">
                <a:latin typeface="+mn-ea"/>
              </a:rPr>
              <a:t>자동 생성되며 도메인 이름과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애플리케이션 </a:t>
            </a:r>
            <a:r>
              <a:rPr lang="ko-KR" altLang="en-US" sz="1400" b="1" dirty="0" smtClean="0">
                <a:latin typeface="+mn-ea"/>
              </a:rPr>
              <a:t>이름이 </a:t>
            </a:r>
            <a:r>
              <a:rPr lang="ko-KR" altLang="en-US" sz="1400" b="1" dirty="0" smtClean="0">
                <a:latin typeface="+mn-ea"/>
              </a:rPr>
              <a:t>반대로 이어짐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Project location : </a:t>
            </a:r>
            <a:r>
              <a:rPr lang="ko-KR" altLang="en-US" sz="1400" b="1" dirty="0" smtClean="0">
                <a:latin typeface="+mn-ea"/>
              </a:rPr>
              <a:t>적당한 폴더 지정</a:t>
            </a:r>
            <a:r>
              <a:rPr lang="en-US" altLang="ko-KR" sz="1400" b="1" dirty="0" smtClean="0">
                <a:latin typeface="+mn-ea"/>
              </a:rPr>
              <a:t>(</a:t>
            </a:r>
            <a:r>
              <a:rPr lang="ko-KR" altLang="en-US" sz="1400" b="1" dirty="0" smtClean="0">
                <a:latin typeface="+mn-ea"/>
              </a:rPr>
              <a:t>한글 불가능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11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[3/6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[Select the form factors your app will run on]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체크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2" name="Picture 1" descr="스크린샷 2017-02-25 오후 4.03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832100"/>
            <a:ext cx="4635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[4/6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Blank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Activity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선택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1" y="1170236"/>
            <a:ext cx="8210550" cy="600075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" y="1107619"/>
            <a:ext cx="770195" cy="663653"/>
          </a:xfrm>
          <a:prstGeom prst="rect">
            <a:avLst/>
          </a:prstGeom>
        </p:spPr>
      </p:pic>
      <p:pic>
        <p:nvPicPr>
          <p:cNvPr id="4" name="Picture 3" descr="스크린샷 2017-02-25 오후 4.05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6500"/>
            <a:ext cx="4864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5703</TotalTime>
  <Words>2102</Words>
  <Application>Microsoft Macintosh PowerPoint</Application>
  <PresentationFormat>On-screen Show (4:3)</PresentationFormat>
  <Paragraphs>214</Paragraphs>
  <Slides>70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Standarddesign</vt:lpstr>
      <vt:lpstr>PowerPoint Presentation</vt:lpstr>
      <vt:lpstr>02. 처음 만드는   안드로이드 애플리케이션</vt:lpstr>
      <vt:lpstr>PowerPoint Presentation</vt:lpstr>
      <vt:lpstr>PowerPoint Presentation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1. [Hello Android] 프로그램 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1. [Hello Android] 프로그램 </vt:lpstr>
      <vt:lpstr>3. 프로젝트의 구성 ▶ BaseApp 프로젝트 구성[1/3] </vt:lpstr>
      <vt:lpstr>3. 프로젝트의 구성 ▶ BaseApp 프로젝트 구성[2/3] </vt:lpstr>
      <vt:lpstr>3. 프로젝트의 구성 ▶ BaseApp 프로젝트 구성[2/3]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434</cp:revision>
  <dcterms:created xsi:type="dcterms:W3CDTF">2007-11-27T23:54:21Z</dcterms:created>
  <dcterms:modified xsi:type="dcterms:W3CDTF">2017-02-26T04:35:16Z</dcterms:modified>
</cp:coreProperties>
</file>